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1" r:id="rId1"/>
  </p:sldMasterIdLst>
  <p:notesMasterIdLst>
    <p:notesMasterId r:id="rId16"/>
  </p:notesMasterIdLst>
  <p:sldIdLst>
    <p:sldId id="256" r:id="rId2"/>
    <p:sldId id="272" r:id="rId3"/>
    <p:sldId id="268" r:id="rId4"/>
    <p:sldId id="270" r:id="rId5"/>
    <p:sldId id="271" r:id="rId6"/>
    <p:sldId id="274" r:id="rId7"/>
    <p:sldId id="269" r:id="rId8"/>
    <p:sldId id="262" r:id="rId9"/>
    <p:sldId id="263" r:id="rId10"/>
    <p:sldId id="264" r:id="rId11"/>
    <p:sldId id="265" r:id="rId12"/>
    <p:sldId id="266" r:id="rId13"/>
    <p:sldId id="267"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91"/>
    <p:restoredTop sz="94643"/>
  </p:normalViewPr>
  <p:slideViewPr>
    <p:cSldViewPr snapToGrid="0" snapToObjects="1">
      <p:cViewPr varScale="1">
        <p:scale>
          <a:sx n="89" d="100"/>
          <a:sy n="89" d="100"/>
        </p:scale>
        <p:origin x="1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272BB0-4098-CB4A-B4BA-B34B72457D30}" type="datetimeFigureOut">
              <a:rPr lang="en-US" smtClean="0"/>
              <a:t>10/19/16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9FF4A-5626-2745-9AE0-F51070A965D6}" type="slidenum">
              <a:rPr lang="en-US" smtClean="0"/>
              <a:t>‹#›</a:t>
            </a:fld>
            <a:endParaRPr lang="en-US"/>
          </a:p>
        </p:txBody>
      </p:sp>
    </p:spTree>
    <p:extLst>
      <p:ext uri="{BB962C8B-B14F-4D97-AF65-F5344CB8AC3E}">
        <p14:creationId xmlns:p14="http://schemas.microsoft.com/office/powerpoint/2010/main" val="897542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9FF4A-5626-2745-9AE0-F51070A965D6}" type="slidenum">
              <a:rPr lang="en-US" smtClean="0"/>
              <a:t>2</a:t>
            </a:fld>
            <a:endParaRPr lang="en-US"/>
          </a:p>
        </p:txBody>
      </p:sp>
    </p:spTree>
    <p:extLst>
      <p:ext uri="{BB962C8B-B14F-4D97-AF65-F5344CB8AC3E}">
        <p14:creationId xmlns:p14="http://schemas.microsoft.com/office/powerpoint/2010/main" val="1077207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1687990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10/7/16</a:t>
            </a:r>
            <a:endParaRPr lang="en-US"/>
          </a:p>
        </p:txBody>
      </p:sp>
      <p:sp>
        <p:nvSpPr>
          <p:cNvPr id="6" name="Footer Placeholder 5"/>
          <p:cNvSpPr>
            <a:spLocks noGrp="1"/>
          </p:cNvSpPr>
          <p:nvPr>
            <p:ph type="ftr" sz="quarter" idx="11"/>
          </p:nvPr>
        </p:nvSpPr>
        <p:spPr/>
        <p:txBody>
          <a:bodyPr/>
          <a:lstStyle/>
          <a:p>
            <a:r>
              <a:rPr lang="en-US" smtClean="0"/>
              <a:t>Data Visualization - Project #1 - US unemployment rate</a:t>
            </a:r>
            <a:endParaRPr lang="en-US"/>
          </a:p>
        </p:txBody>
      </p:sp>
      <p:sp>
        <p:nvSpPr>
          <p:cNvPr id="7" name="Slide Number Placeholder 6"/>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819899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10/7/16</a:t>
            </a:r>
            <a:endParaRPr lang="en-US"/>
          </a:p>
        </p:txBody>
      </p:sp>
      <p:sp>
        <p:nvSpPr>
          <p:cNvPr id="6" name="Footer Placeholder 5"/>
          <p:cNvSpPr>
            <a:spLocks noGrp="1"/>
          </p:cNvSpPr>
          <p:nvPr>
            <p:ph type="ftr" sz="quarter" idx="11"/>
          </p:nvPr>
        </p:nvSpPr>
        <p:spPr/>
        <p:txBody>
          <a:bodyPr/>
          <a:lstStyle/>
          <a:p>
            <a:r>
              <a:rPr lang="en-US" smtClean="0"/>
              <a:t>Data Visualization - Project #1 - US unemployment rate</a:t>
            </a:r>
            <a:endParaRPr lang="en-US"/>
          </a:p>
        </p:txBody>
      </p:sp>
      <p:sp>
        <p:nvSpPr>
          <p:cNvPr id="7" name="Slide Number Placeholder 6"/>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1793750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10/7/16</a:t>
            </a:r>
            <a:endParaRPr lang="en-US"/>
          </a:p>
        </p:txBody>
      </p:sp>
      <p:sp>
        <p:nvSpPr>
          <p:cNvPr id="6" name="Footer Placeholder 5"/>
          <p:cNvSpPr>
            <a:spLocks noGrp="1"/>
          </p:cNvSpPr>
          <p:nvPr>
            <p:ph type="ftr" sz="quarter" idx="11"/>
          </p:nvPr>
        </p:nvSpPr>
        <p:spPr/>
        <p:txBody>
          <a:bodyPr/>
          <a:lstStyle/>
          <a:p>
            <a:r>
              <a:rPr lang="en-US" smtClean="0"/>
              <a:t>Data Visualization - Project #1 - US unemployment rate</a:t>
            </a:r>
            <a:endParaRPr lang="en-US"/>
          </a:p>
        </p:txBody>
      </p:sp>
      <p:sp>
        <p:nvSpPr>
          <p:cNvPr id="7" name="Slide Number Placeholder 6"/>
          <p:cNvSpPr>
            <a:spLocks noGrp="1"/>
          </p:cNvSpPr>
          <p:nvPr>
            <p:ph type="sldNum" sz="quarter" idx="12"/>
          </p:nvPr>
        </p:nvSpPr>
        <p:spPr/>
        <p:txBody>
          <a:bodyPr/>
          <a:lstStyle/>
          <a:p>
            <a:fld id="{12BE0A0F-5881-944E-8F5B-D4AFE492998D}"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82275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10/7/16</a:t>
            </a:r>
            <a:endParaRPr lang="en-US"/>
          </a:p>
        </p:txBody>
      </p:sp>
      <p:sp>
        <p:nvSpPr>
          <p:cNvPr id="6" name="Footer Placeholder 5"/>
          <p:cNvSpPr>
            <a:spLocks noGrp="1"/>
          </p:cNvSpPr>
          <p:nvPr>
            <p:ph type="ftr" sz="quarter" idx="11"/>
          </p:nvPr>
        </p:nvSpPr>
        <p:spPr/>
        <p:txBody>
          <a:bodyPr/>
          <a:lstStyle/>
          <a:p>
            <a:r>
              <a:rPr lang="en-US" smtClean="0"/>
              <a:t>Data Visualization - Project #1 - US unemployment rate</a:t>
            </a:r>
            <a:endParaRPr lang="en-US"/>
          </a:p>
        </p:txBody>
      </p:sp>
      <p:sp>
        <p:nvSpPr>
          <p:cNvPr id="7" name="Slide Number Placeholder 6"/>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1987693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10/7/16</a:t>
            </a:r>
            <a:endParaRPr lang="en-US"/>
          </a:p>
        </p:txBody>
      </p:sp>
      <p:sp>
        <p:nvSpPr>
          <p:cNvPr id="4" name="Footer Placeholder 3"/>
          <p:cNvSpPr>
            <a:spLocks noGrp="1"/>
          </p:cNvSpPr>
          <p:nvPr>
            <p:ph type="ftr" sz="quarter" idx="11"/>
          </p:nvPr>
        </p:nvSpPr>
        <p:spPr/>
        <p:txBody>
          <a:bodyPr/>
          <a:lstStyle/>
          <a:p>
            <a:r>
              <a:rPr lang="en-US" smtClean="0"/>
              <a:t>Data Visualization - Project #1 - US unemployment rate</a:t>
            </a:r>
            <a:endParaRPr lang="en-US"/>
          </a:p>
        </p:txBody>
      </p:sp>
      <p:sp>
        <p:nvSpPr>
          <p:cNvPr id="5" name="Slide Number Placeholder 4"/>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912688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10/7/16</a:t>
            </a:r>
            <a:endParaRPr lang="en-US"/>
          </a:p>
        </p:txBody>
      </p:sp>
      <p:sp>
        <p:nvSpPr>
          <p:cNvPr id="4" name="Footer Placeholder 3"/>
          <p:cNvSpPr>
            <a:spLocks noGrp="1"/>
          </p:cNvSpPr>
          <p:nvPr>
            <p:ph type="ftr" sz="quarter" idx="11"/>
          </p:nvPr>
        </p:nvSpPr>
        <p:spPr/>
        <p:txBody>
          <a:bodyPr/>
          <a:lstStyle/>
          <a:p>
            <a:r>
              <a:rPr lang="en-US" smtClean="0"/>
              <a:t>Data Visualization - Project #1 - US unemployment rate</a:t>
            </a:r>
            <a:endParaRPr lang="en-US"/>
          </a:p>
        </p:txBody>
      </p:sp>
      <p:sp>
        <p:nvSpPr>
          <p:cNvPr id="5" name="Slide Number Placeholder 4"/>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86433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985326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1128419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1792448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789507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10/7/16</a:t>
            </a:r>
            <a:endParaRPr lang="en-US"/>
          </a:p>
        </p:txBody>
      </p:sp>
      <p:sp>
        <p:nvSpPr>
          <p:cNvPr id="6" name="Footer Placeholder 5"/>
          <p:cNvSpPr>
            <a:spLocks noGrp="1"/>
          </p:cNvSpPr>
          <p:nvPr>
            <p:ph type="ftr" sz="quarter" idx="11"/>
          </p:nvPr>
        </p:nvSpPr>
        <p:spPr/>
        <p:txBody>
          <a:bodyPr/>
          <a:lstStyle/>
          <a:p>
            <a:r>
              <a:rPr lang="en-US" smtClean="0"/>
              <a:t>Data Visualization - Project #1 - US unemployment rate</a:t>
            </a:r>
            <a:endParaRPr lang="en-US"/>
          </a:p>
        </p:txBody>
      </p:sp>
      <p:sp>
        <p:nvSpPr>
          <p:cNvPr id="7" name="Slide Number Placeholder 6"/>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21000267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10/7/16</a:t>
            </a:r>
            <a:endParaRPr lang="en-US"/>
          </a:p>
        </p:txBody>
      </p:sp>
      <p:sp>
        <p:nvSpPr>
          <p:cNvPr id="8" name="Footer Placeholder 7"/>
          <p:cNvSpPr>
            <a:spLocks noGrp="1"/>
          </p:cNvSpPr>
          <p:nvPr>
            <p:ph type="ftr" sz="quarter" idx="11"/>
          </p:nvPr>
        </p:nvSpPr>
        <p:spPr/>
        <p:txBody>
          <a:bodyPr/>
          <a:lstStyle/>
          <a:p>
            <a:r>
              <a:rPr lang="en-US" smtClean="0"/>
              <a:t>Data Visualization - Project #1 - US unemployment rate</a:t>
            </a:r>
            <a:endParaRPr lang="en-US"/>
          </a:p>
        </p:txBody>
      </p:sp>
      <p:sp>
        <p:nvSpPr>
          <p:cNvPr id="9" name="Slide Number Placeholder 8"/>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12556135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10/7/16</a:t>
            </a:r>
            <a:endParaRPr lang="en-US"/>
          </a:p>
        </p:txBody>
      </p:sp>
      <p:sp>
        <p:nvSpPr>
          <p:cNvPr id="4" name="Footer Placeholder 3"/>
          <p:cNvSpPr>
            <a:spLocks noGrp="1"/>
          </p:cNvSpPr>
          <p:nvPr>
            <p:ph type="ftr" sz="quarter" idx="11"/>
          </p:nvPr>
        </p:nvSpPr>
        <p:spPr/>
        <p:txBody>
          <a:bodyPr/>
          <a:lstStyle/>
          <a:p>
            <a:r>
              <a:rPr lang="en-US" smtClean="0"/>
              <a:t>Data Visualization - Project #1 - US unemployment rate</a:t>
            </a:r>
            <a:endParaRPr lang="en-US"/>
          </a:p>
        </p:txBody>
      </p:sp>
      <p:sp>
        <p:nvSpPr>
          <p:cNvPr id="5" name="Slide Number Placeholder 4"/>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192189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r>
              <a:rPr lang="en-US" smtClean="0"/>
              <a:t>10/7/16</a:t>
            </a:r>
            <a:endParaRPr lang="en-US"/>
          </a:p>
        </p:txBody>
      </p:sp>
      <p:sp>
        <p:nvSpPr>
          <p:cNvPr id="3" name="Footer Placeholder 2"/>
          <p:cNvSpPr>
            <a:spLocks noGrp="1"/>
          </p:cNvSpPr>
          <p:nvPr>
            <p:ph type="ftr" sz="quarter" idx="11"/>
          </p:nvPr>
        </p:nvSpPr>
        <p:spPr/>
        <p:txBody>
          <a:bodyPr/>
          <a:lstStyle/>
          <a:p>
            <a:r>
              <a:rPr lang="en-US" smtClean="0"/>
              <a:t>Data Visualization - Project #1 - US unemployment rate</a:t>
            </a:r>
            <a:endParaRPr lang="en-US"/>
          </a:p>
        </p:txBody>
      </p:sp>
      <p:sp>
        <p:nvSpPr>
          <p:cNvPr id="4" name="Slide Number Placeholder 3"/>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1016756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10/7/16</a:t>
            </a:r>
            <a:endParaRPr lang="en-US"/>
          </a:p>
        </p:txBody>
      </p:sp>
      <p:sp>
        <p:nvSpPr>
          <p:cNvPr id="6" name="Footer Placeholder 5"/>
          <p:cNvSpPr>
            <a:spLocks noGrp="1"/>
          </p:cNvSpPr>
          <p:nvPr>
            <p:ph type="ftr" sz="quarter" idx="11"/>
          </p:nvPr>
        </p:nvSpPr>
        <p:spPr/>
        <p:txBody>
          <a:bodyPr/>
          <a:lstStyle/>
          <a:p>
            <a:r>
              <a:rPr lang="en-US" smtClean="0"/>
              <a:t>Data Visualization - Project #1 - US unemployment rate</a:t>
            </a:r>
            <a:endParaRPr lang="en-US"/>
          </a:p>
        </p:txBody>
      </p:sp>
      <p:sp>
        <p:nvSpPr>
          <p:cNvPr id="7" name="Slide Number Placeholder 6"/>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10934355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10/7/16</a:t>
            </a:r>
            <a:endParaRPr lang="en-US"/>
          </a:p>
        </p:txBody>
      </p:sp>
      <p:sp>
        <p:nvSpPr>
          <p:cNvPr id="6" name="Footer Placeholder 5"/>
          <p:cNvSpPr>
            <a:spLocks noGrp="1"/>
          </p:cNvSpPr>
          <p:nvPr>
            <p:ph type="ftr" sz="quarter" idx="11"/>
          </p:nvPr>
        </p:nvSpPr>
        <p:spPr/>
        <p:txBody>
          <a:bodyPr/>
          <a:lstStyle/>
          <a:p>
            <a:r>
              <a:rPr lang="en-US" smtClean="0"/>
              <a:t>Data Visualization - Project #1 - US unemployment rate</a:t>
            </a:r>
            <a:endParaRPr lang="en-US"/>
          </a:p>
        </p:txBody>
      </p:sp>
      <p:sp>
        <p:nvSpPr>
          <p:cNvPr id="7" name="Slide Number Placeholder 6"/>
          <p:cNvSpPr>
            <a:spLocks noGrp="1"/>
          </p:cNvSpPr>
          <p:nvPr>
            <p:ph type="sldNum" sz="quarter" idx="12"/>
          </p:nvPr>
        </p:nvSpPr>
        <p:spPr/>
        <p:txBody>
          <a:bodyPr/>
          <a:lstStyle/>
          <a:p>
            <a:fld id="{12BE0A0F-5881-944E-8F5B-D4AFE492998D}" type="slidenum">
              <a:rPr lang="en-US" smtClean="0"/>
              <a:t>‹#›</a:t>
            </a:fld>
            <a:endParaRPr lang="en-US"/>
          </a:p>
        </p:txBody>
      </p:sp>
    </p:spTree>
    <p:extLst>
      <p:ext uri="{BB962C8B-B14F-4D97-AF65-F5344CB8AC3E}">
        <p14:creationId xmlns:p14="http://schemas.microsoft.com/office/powerpoint/2010/main" val="13538055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r>
              <a:rPr lang="en-US" smtClean="0"/>
              <a:t>10/7/16</a:t>
            </a:r>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r>
              <a:rPr lang="en-US" smtClean="0"/>
              <a:t>Data Visualization - Project #1 - US unemployment rate</a:t>
            </a:r>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2BE0A0F-5881-944E-8F5B-D4AFE492998D}" type="slidenum">
              <a:rPr lang="en-US" smtClean="0"/>
              <a:t>‹#›</a:t>
            </a:fld>
            <a:endParaRPr lang="en-US"/>
          </a:p>
        </p:txBody>
      </p:sp>
    </p:spTree>
    <p:extLst>
      <p:ext uri="{BB962C8B-B14F-4D97-AF65-F5344CB8AC3E}">
        <p14:creationId xmlns:p14="http://schemas.microsoft.com/office/powerpoint/2010/main" val="71358580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hf hd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bilbo.economicoutlook.net/blog/?p=25577" TargetMode="External"/><Relationship Id="rId4" Type="http://schemas.openxmlformats.org/officeDocument/2006/relationships/hyperlink" Target="https://smartech.gatech.edu/bitstream/handle/1853/53294/theeffectsofunemploymentoncimerates.pdf" TargetMode="External"/><Relationship Id="rId1" Type="http://schemas.openxmlformats.org/officeDocument/2006/relationships/slideLayout" Target="../slideLayouts/slideLayout2.xml"/><Relationship Id="rId2" Type="http://schemas.openxmlformats.org/officeDocument/2006/relationships/hyperlink" Target="http://www.bls.gov/opub/mlr/2015/beyond-bls/lower-oil-prices-texas-and-the-national-economy.ht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sonia2016.github.io/" TargetMode="External"/><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Data Visualization</a:t>
            </a:r>
            <a:br>
              <a:rPr lang="en-US" dirty="0" smtClean="0"/>
            </a:br>
            <a:r>
              <a:rPr lang="en-US" dirty="0"/>
              <a:t>Project </a:t>
            </a:r>
            <a:r>
              <a:rPr lang="en-US" dirty="0" smtClean="0"/>
              <a:t>-1</a:t>
            </a:r>
            <a:r>
              <a:rPr lang="en-US" dirty="0"/>
              <a:t/>
            </a:r>
            <a:br>
              <a:rPr lang="en-US" dirty="0"/>
            </a:br>
            <a:r>
              <a:rPr lang="en-US" dirty="0"/>
              <a:t>US unemployment </a:t>
            </a:r>
            <a:r>
              <a:rPr lang="en-US" dirty="0" smtClean="0"/>
              <a:t>rate</a:t>
            </a:r>
            <a:endParaRPr lang="en-US" dirty="0"/>
          </a:p>
        </p:txBody>
      </p:sp>
      <p:sp>
        <p:nvSpPr>
          <p:cNvPr id="3" name="Subtitle 2"/>
          <p:cNvSpPr>
            <a:spLocks noGrp="1"/>
          </p:cNvSpPr>
          <p:nvPr>
            <p:ph type="subTitle" idx="1"/>
          </p:nvPr>
        </p:nvSpPr>
        <p:spPr/>
        <p:txBody>
          <a:bodyPr>
            <a:normAutofit/>
          </a:bodyPr>
          <a:lstStyle/>
          <a:p>
            <a:r>
              <a:rPr lang="en-US" dirty="0" smtClean="0"/>
              <a:t>Sonia Baee</a:t>
            </a:r>
          </a:p>
          <a:p>
            <a:r>
              <a:rPr lang="en-US" dirty="0" smtClean="0"/>
              <a:t>October 2016</a:t>
            </a:r>
            <a:endParaRPr lang="en-US" dirty="0"/>
          </a:p>
        </p:txBody>
      </p:sp>
    </p:spTree>
    <p:extLst>
      <p:ext uri="{BB962C8B-B14F-4D97-AF65-F5344CB8AC3E}">
        <p14:creationId xmlns:p14="http://schemas.microsoft.com/office/powerpoint/2010/main" val="1288389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BLS report</a:t>
            </a:r>
            <a:endParaRPr lang="en-US" dirty="0"/>
          </a:p>
        </p:txBody>
      </p:sp>
      <p:sp>
        <p:nvSpPr>
          <p:cNvPr id="3" name="Content Placeholder 2"/>
          <p:cNvSpPr>
            <a:spLocks noGrp="1"/>
          </p:cNvSpPr>
          <p:nvPr>
            <p:ph sz="quarter" idx="13"/>
          </p:nvPr>
        </p:nvSpPr>
        <p:spPr/>
        <p:txBody>
          <a:bodyPr>
            <a:normAutofit fontScale="77500" lnSpcReduction="20000"/>
          </a:bodyPr>
          <a:lstStyle/>
          <a:p>
            <a:r>
              <a:rPr lang="en-US" dirty="0" smtClean="0"/>
              <a:t>What should the public pay attention to in the BLS report? </a:t>
            </a:r>
            <a:r>
              <a:rPr lang="en-US" dirty="0" err="1" smtClean="0"/>
              <a:t>Furchtgott</a:t>
            </a:r>
            <a:r>
              <a:rPr lang="en-US" dirty="0" smtClean="0"/>
              <a:t>-Roth points to seven different measures, including:</a:t>
            </a:r>
          </a:p>
          <a:p>
            <a:pPr lvl="1"/>
            <a:r>
              <a:rPr lang="en-US" dirty="0" smtClean="0">
                <a:solidFill>
                  <a:schemeClr val="bg1">
                    <a:lumMod val="85000"/>
                  </a:schemeClr>
                </a:solidFill>
              </a:rPr>
              <a:t>The labor force participation rate: A decline in the unemployment rate can take place when Americans leave the labor force, as those who have given up on work are not included in unemployment numbers. Similarly, the unemployment rate can rise if more Americans resume their job searches. One must look at the participation rate in order to understand what a drop in the unemployment rate really indicates.</a:t>
            </a:r>
          </a:p>
          <a:p>
            <a:pPr lvl="1"/>
            <a:r>
              <a:rPr lang="en-US" dirty="0" smtClean="0">
                <a:solidFill>
                  <a:schemeClr val="bg1">
                    <a:lumMod val="85000"/>
                  </a:schemeClr>
                </a:solidFill>
              </a:rPr>
              <a:t>The U-6 unemployment rate: There are six different measures of unemployment, the most common being the U-3 rate. The U-3 rate does not count discouraged workers or part-timers who wish to be full-time as unemployed, but the U-6 rate does. In July, the U-6 rate was 12.2 percent, far above the official unemployment rate of 6.2 percent.</a:t>
            </a:r>
          </a:p>
          <a:p>
            <a:pPr lvl="1"/>
            <a:r>
              <a:rPr lang="en-US" dirty="0" smtClean="0"/>
              <a:t>Revised jobs numbers from previous months: The BLS will revise its previous job creation numbers for June and July when it issues its report. Notably, the jobs numbers issued for August will also be revised in subsequent months.</a:t>
            </a:r>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10</a:t>
            </a:fld>
            <a:endParaRPr lang="en-US"/>
          </a:p>
        </p:txBody>
      </p:sp>
    </p:spTree>
    <p:extLst>
      <p:ext uri="{BB962C8B-B14F-4D97-AF65-F5344CB8AC3E}">
        <p14:creationId xmlns:p14="http://schemas.microsoft.com/office/powerpoint/2010/main" val="1390242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BLS report</a:t>
            </a:r>
            <a:endParaRPr lang="en-US" dirty="0"/>
          </a:p>
        </p:txBody>
      </p:sp>
      <p:sp>
        <p:nvSpPr>
          <p:cNvPr id="3" name="Content Placeholder 2"/>
          <p:cNvSpPr>
            <a:spLocks noGrp="1"/>
          </p:cNvSpPr>
          <p:nvPr>
            <p:ph sz="quarter" idx="13"/>
          </p:nvPr>
        </p:nvSpPr>
        <p:spPr/>
        <p:txBody>
          <a:bodyPr>
            <a:normAutofit fontScale="70000" lnSpcReduction="20000"/>
          </a:bodyPr>
          <a:lstStyle/>
          <a:p>
            <a:r>
              <a:rPr lang="en-US" dirty="0" smtClean="0"/>
              <a:t>What should the public pay attention to in the BLS report? </a:t>
            </a:r>
            <a:r>
              <a:rPr lang="en-US" dirty="0" err="1" smtClean="0"/>
              <a:t>Furchtgott</a:t>
            </a:r>
            <a:r>
              <a:rPr lang="en-US" dirty="0" smtClean="0"/>
              <a:t>-Roth points to seven different measures, including:</a:t>
            </a:r>
          </a:p>
          <a:p>
            <a:pPr lvl="1"/>
            <a:r>
              <a:rPr lang="en-US" dirty="0" smtClean="0">
                <a:solidFill>
                  <a:schemeClr val="bg1">
                    <a:lumMod val="85000"/>
                  </a:schemeClr>
                </a:solidFill>
              </a:rPr>
              <a:t>The labor force participation rate: A decline in the unemployment rate can take place when Americans leave the labor force, as those who have given up on work are not included in unemployment numbers. Similarly, the unemployment rate can rise if more Americans resume their job searches. One must look at the participation rate in order to understand what a drop in the unemployment rate really indicates.</a:t>
            </a:r>
          </a:p>
          <a:p>
            <a:pPr lvl="1"/>
            <a:r>
              <a:rPr lang="en-US" dirty="0" smtClean="0">
                <a:solidFill>
                  <a:schemeClr val="bg1">
                    <a:lumMod val="85000"/>
                  </a:schemeClr>
                </a:solidFill>
              </a:rPr>
              <a:t>The U-6 unemployment rate: There are six different measures of unemployment, the most common being the U-3 rate. The U-3 rate does not count discouraged workers or part-timers who wish to be full-time as unemployed, but the U-6 rate does. In July, the U-6 rate was 12.2 percent, far above the official unemployment rate of 6.2 percent.</a:t>
            </a:r>
          </a:p>
          <a:p>
            <a:pPr lvl="1"/>
            <a:r>
              <a:rPr lang="en-US" dirty="0" smtClean="0">
                <a:solidFill>
                  <a:schemeClr val="bg1">
                    <a:lumMod val="85000"/>
                  </a:schemeClr>
                </a:solidFill>
              </a:rPr>
              <a:t>Revised jobs numbers from previous months: The BLS will revise its previous job creation numbers for June and July when it issues its report. Notably, the jobs numbers issued for August will also be revised in subsequent months.</a:t>
            </a:r>
          </a:p>
          <a:p>
            <a:pPr lvl="1"/>
            <a:r>
              <a:rPr lang="en-US" dirty="0" smtClean="0"/>
              <a:t>Total hours worked: Are Americans working more or less hours each week? Last month, the number of hours worked rose. This number can be affected by policies like Obamacare, which incentivizes employers to move workers to part-time jobs.</a:t>
            </a:r>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11</a:t>
            </a:fld>
            <a:endParaRPr lang="en-US"/>
          </a:p>
        </p:txBody>
      </p:sp>
    </p:spTree>
    <p:extLst>
      <p:ext uri="{BB962C8B-B14F-4D97-AF65-F5344CB8AC3E}">
        <p14:creationId xmlns:p14="http://schemas.microsoft.com/office/powerpoint/2010/main" val="602174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BLS report</a:t>
            </a:r>
            <a:endParaRPr lang="en-US" dirty="0"/>
          </a:p>
        </p:txBody>
      </p:sp>
      <p:sp>
        <p:nvSpPr>
          <p:cNvPr id="3" name="Content Placeholder 2"/>
          <p:cNvSpPr>
            <a:spLocks noGrp="1"/>
          </p:cNvSpPr>
          <p:nvPr>
            <p:ph sz="quarter" idx="13"/>
          </p:nvPr>
        </p:nvSpPr>
        <p:spPr/>
        <p:txBody>
          <a:bodyPr>
            <a:normAutofit fontScale="62500" lnSpcReduction="20000"/>
          </a:bodyPr>
          <a:lstStyle/>
          <a:p>
            <a:r>
              <a:rPr lang="en-US" dirty="0" smtClean="0"/>
              <a:t>What should the public pay attention to in the BLS report? </a:t>
            </a:r>
            <a:r>
              <a:rPr lang="en-US" dirty="0" err="1" smtClean="0"/>
              <a:t>Furchtgott</a:t>
            </a:r>
            <a:r>
              <a:rPr lang="en-US" dirty="0" smtClean="0"/>
              <a:t>-Roth points to seven different measures, including:</a:t>
            </a:r>
          </a:p>
          <a:p>
            <a:pPr lvl="1"/>
            <a:r>
              <a:rPr lang="en-US" dirty="0" smtClean="0">
                <a:solidFill>
                  <a:schemeClr val="bg1">
                    <a:lumMod val="85000"/>
                  </a:schemeClr>
                </a:solidFill>
              </a:rPr>
              <a:t>The labor force participation rate: A decline in the unemployment rate can take place when Americans leave the labor force, as those who have given up on work are not included in unemployment numbers. Similarly, the unemployment rate can rise if more Americans resume their job searches. One must look at the participation rate in order to understand what a drop in the unemployment rate really indicates.</a:t>
            </a:r>
          </a:p>
          <a:p>
            <a:pPr lvl="1"/>
            <a:r>
              <a:rPr lang="en-US" dirty="0" smtClean="0">
                <a:solidFill>
                  <a:schemeClr val="bg1">
                    <a:lumMod val="85000"/>
                  </a:schemeClr>
                </a:solidFill>
              </a:rPr>
              <a:t>The U-6 unemployment rate: There are six different measures of unemployment, the most common being the U-3 rate. The U-3 rate does not count discouraged workers or part-timers who wish to be full-time as unemployed, but the U-6 rate does. In July, the U-6 rate was 12.2 percent, far above the official unemployment rate of 6.2 percent.</a:t>
            </a:r>
          </a:p>
          <a:p>
            <a:pPr lvl="1"/>
            <a:r>
              <a:rPr lang="en-US" dirty="0" smtClean="0">
                <a:solidFill>
                  <a:schemeClr val="bg1">
                    <a:lumMod val="85000"/>
                  </a:schemeClr>
                </a:solidFill>
              </a:rPr>
              <a:t>Revised jobs numbers from previous months: The BLS will revise its previous job creation numbers for June and July when it issues its report. Notably, the jobs numbers issued for August will also be revised in subsequent months.</a:t>
            </a:r>
          </a:p>
          <a:p>
            <a:pPr lvl="1"/>
            <a:r>
              <a:rPr lang="en-US" dirty="0" smtClean="0">
                <a:solidFill>
                  <a:schemeClr val="bg1">
                    <a:lumMod val="85000"/>
                  </a:schemeClr>
                </a:solidFill>
              </a:rPr>
              <a:t>Total hours worked: Are Americans working more or less hours each week? Last month, the number of hours worked rose. This number can be affected by policies like Obamacare, which incentivizes employers to move workers to part-time jobs.</a:t>
            </a:r>
          </a:p>
          <a:p>
            <a:pPr lvl="1"/>
            <a:r>
              <a:rPr lang="en-US" dirty="0" smtClean="0"/>
              <a:t>The teenage unemployment rate: Teenagers are employed in low-skilled positions, so when the teenage unemployment rate rises, it can have a lasting impact on low-skilled workers, whose lack of experience can leave them locked out of the job market.</a:t>
            </a:r>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12</a:t>
            </a:fld>
            <a:endParaRPr lang="en-US"/>
          </a:p>
        </p:txBody>
      </p:sp>
    </p:spTree>
    <p:extLst>
      <p:ext uri="{BB962C8B-B14F-4D97-AF65-F5344CB8AC3E}">
        <p14:creationId xmlns:p14="http://schemas.microsoft.com/office/powerpoint/2010/main" val="3651833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BLS report</a:t>
            </a:r>
            <a:endParaRPr lang="en-US" dirty="0"/>
          </a:p>
        </p:txBody>
      </p:sp>
      <p:sp>
        <p:nvSpPr>
          <p:cNvPr id="3" name="Content Placeholder 2"/>
          <p:cNvSpPr>
            <a:spLocks noGrp="1"/>
          </p:cNvSpPr>
          <p:nvPr>
            <p:ph sz="quarter" idx="13"/>
          </p:nvPr>
        </p:nvSpPr>
        <p:spPr/>
        <p:txBody>
          <a:bodyPr>
            <a:normAutofit fontScale="62500" lnSpcReduction="20000"/>
          </a:bodyPr>
          <a:lstStyle/>
          <a:p>
            <a:r>
              <a:rPr lang="en-US" dirty="0" smtClean="0"/>
              <a:t>What should the public pay attention to in the BLS report? </a:t>
            </a:r>
            <a:r>
              <a:rPr lang="en-US" dirty="0" err="1" smtClean="0"/>
              <a:t>Furchtgott</a:t>
            </a:r>
            <a:r>
              <a:rPr lang="en-US" dirty="0" smtClean="0"/>
              <a:t>-Roth points to seven different measures, including:</a:t>
            </a:r>
          </a:p>
          <a:p>
            <a:pPr lvl="1"/>
            <a:r>
              <a:rPr lang="en-US" dirty="0" smtClean="0">
                <a:solidFill>
                  <a:schemeClr val="bg1">
                    <a:lumMod val="85000"/>
                  </a:schemeClr>
                </a:solidFill>
              </a:rPr>
              <a:t>The labor force participation rate: A decline in the unemployment rate can take place when Americans leave the labor force, as those who have given up on work are not included in unemployment numbers. Similarly, the unemployment rate can rise if more Americans resume their job searches. One must look at the participation rate in order to understand what a drop in the unemployment rate really indicates.</a:t>
            </a:r>
          </a:p>
          <a:p>
            <a:pPr lvl="1"/>
            <a:r>
              <a:rPr lang="en-US" dirty="0" smtClean="0">
                <a:solidFill>
                  <a:schemeClr val="bg1">
                    <a:lumMod val="85000"/>
                  </a:schemeClr>
                </a:solidFill>
              </a:rPr>
              <a:t>The U-6 unemployment rate: There are six different measures of unemployment, the most common being the U-3 rate. The U-3 rate does not count discouraged workers or part-timers who wish to be full-time as unemployed, but the U-6 rate does. In July, the U-6 rate was 12.2 percent, far above the official unemployment rate of 6.2 percent.</a:t>
            </a:r>
          </a:p>
          <a:p>
            <a:pPr lvl="1"/>
            <a:r>
              <a:rPr lang="en-US" dirty="0" smtClean="0">
                <a:solidFill>
                  <a:schemeClr val="bg1">
                    <a:lumMod val="85000"/>
                  </a:schemeClr>
                </a:solidFill>
              </a:rPr>
              <a:t>Revised jobs numbers from previous months: The BLS will revise its previous job creation numbers for June and July when it issues its report. Notably, the jobs numbers issued for August will also be revised in subsequent months.</a:t>
            </a:r>
          </a:p>
          <a:p>
            <a:pPr lvl="1"/>
            <a:r>
              <a:rPr lang="en-US" dirty="0" smtClean="0">
                <a:solidFill>
                  <a:schemeClr val="bg1">
                    <a:lumMod val="85000"/>
                  </a:schemeClr>
                </a:solidFill>
              </a:rPr>
              <a:t>Total hours worked: Are Americans working more or less hours each week? Last month, the number of hours worked rose. This number can be affected by policies like Obamacare, which incentivizes employers to move workers to part-time jobs.</a:t>
            </a:r>
          </a:p>
          <a:p>
            <a:pPr lvl="1"/>
            <a:r>
              <a:rPr lang="en-US" dirty="0" smtClean="0">
                <a:solidFill>
                  <a:schemeClr val="bg1">
                    <a:lumMod val="85000"/>
                  </a:schemeClr>
                </a:solidFill>
              </a:rPr>
              <a:t>The teenage unemployment rate: Teenagers are employed in low-skilled positions, so when the teenage unemployment rate rises, it can have a lasting impact on low-skilled workers, whose lack of experience can leave them locked out of the job market.</a:t>
            </a:r>
          </a:p>
          <a:p>
            <a:pPr lvl="1"/>
            <a:r>
              <a:rPr lang="en-US" dirty="0" smtClean="0"/>
              <a:t>Long-term unemployment: Long-term unemployment means unemployment for at least 27 weeks. That number was at 32.9 percent in July, meaning one-third of the unemployed had been out of work for almost seven months. The longer a person is out of the job market, the more difficult it is for him to re-enter it.</a:t>
            </a:r>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13</a:t>
            </a:fld>
            <a:endParaRPr lang="en-US"/>
          </a:p>
        </p:txBody>
      </p:sp>
    </p:spTree>
    <p:extLst>
      <p:ext uri="{BB962C8B-B14F-4D97-AF65-F5344CB8AC3E}">
        <p14:creationId xmlns:p14="http://schemas.microsoft.com/office/powerpoint/2010/main" val="8792139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endParaRPr lang="en-US" dirty="0"/>
          </a:p>
        </p:txBody>
      </p:sp>
      <p:sp>
        <p:nvSpPr>
          <p:cNvPr id="3" name="Content Placeholder 2"/>
          <p:cNvSpPr>
            <a:spLocks noGrp="1"/>
          </p:cNvSpPr>
          <p:nvPr>
            <p:ph sz="quarter" idx="13"/>
          </p:nvPr>
        </p:nvSpPr>
        <p:spPr/>
        <p:txBody>
          <a:bodyPr/>
          <a:lstStyle/>
          <a:p>
            <a:r>
              <a:rPr lang="en-US" dirty="0" smtClean="0">
                <a:hlinkClick r:id="rId2"/>
              </a:rPr>
              <a:t>http://www.bls.gov/opub/mlr/2015/beyond-bls/lower-oil-prices-texas-and-the-national-economy.htm</a:t>
            </a:r>
            <a:endParaRPr lang="en-US" dirty="0" smtClean="0"/>
          </a:p>
          <a:p>
            <a:r>
              <a:rPr lang="en-US" dirty="0" smtClean="0">
                <a:hlinkClick r:id="rId3"/>
              </a:rPr>
              <a:t>http://bilbo.economicoutlook.net/blog/?p=25577</a:t>
            </a:r>
            <a:endParaRPr lang="en-US" dirty="0" smtClean="0"/>
          </a:p>
          <a:p>
            <a:r>
              <a:rPr lang="en-US" dirty="0" smtClean="0">
                <a:hlinkClick r:id="rId4"/>
              </a:rPr>
              <a:t>https://smartech.gatech.edu/bitstream/handle/1853/53294/theeffectsofunemploymentoncimerates.pdf</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14</a:t>
            </a:fld>
            <a:endParaRPr lang="en-US"/>
          </a:p>
        </p:txBody>
      </p:sp>
    </p:spTree>
    <p:extLst>
      <p:ext uri="{BB962C8B-B14F-4D97-AF65-F5344CB8AC3E}">
        <p14:creationId xmlns:p14="http://schemas.microsoft.com/office/powerpoint/2010/main" val="1282766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application</a:t>
            </a:r>
            <a:endParaRPr lang="en-US" dirty="0"/>
          </a:p>
        </p:txBody>
      </p:sp>
      <p:sp>
        <p:nvSpPr>
          <p:cNvPr id="3" name="Content Placeholder 2"/>
          <p:cNvSpPr>
            <a:spLocks noGrp="1"/>
          </p:cNvSpPr>
          <p:nvPr>
            <p:ph sz="quarter" idx="13"/>
          </p:nvPr>
        </p:nvSpPr>
        <p:spPr/>
        <p:txBody>
          <a:bodyPr/>
          <a:lstStyle/>
          <a:p>
            <a:r>
              <a:rPr lang="en-US" dirty="0" smtClean="0"/>
              <a:t>Data processing</a:t>
            </a:r>
          </a:p>
          <a:p>
            <a:r>
              <a:rPr lang="en-US" dirty="0">
                <a:hlinkClick r:id="rId3"/>
              </a:rPr>
              <a:t>https://sonia2016.github.io</a:t>
            </a:r>
            <a:endParaRPr lang="en-US" dirty="0"/>
          </a:p>
          <a:p>
            <a:endParaRPr lang="en-US" dirty="0" smtClean="0"/>
          </a:p>
          <a:p>
            <a:endParaRPr lang="en-US" dirty="0"/>
          </a:p>
        </p:txBody>
      </p:sp>
      <p:sp>
        <p:nvSpPr>
          <p:cNvPr id="5" name="Date Placeholder 4"/>
          <p:cNvSpPr>
            <a:spLocks noGrp="1"/>
          </p:cNvSpPr>
          <p:nvPr>
            <p:ph type="dt" sz="half" idx="10"/>
          </p:nvPr>
        </p:nvSpPr>
        <p:spPr/>
        <p:txBody>
          <a:bodyPr/>
          <a:lstStyle/>
          <a:p>
            <a:r>
              <a:rPr lang="en-US" smtClean="0"/>
              <a:t>10/7/16</a:t>
            </a:r>
            <a:endParaRPr lang="en-US"/>
          </a:p>
        </p:txBody>
      </p:sp>
      <p:sp>
        <p:nvSpPr>
          <p:cNvPr id="6" name="Footer Placeholder 5"/>
          <p:cNvSpPr>
            <a:spLocks noGrp="1"/>
          </p:cNvSpPr>
          <p:nvPr>
            <p:ph type="ftr" sz="quarter" idx="11"/>
          </p:nvPr>
        </p:nvSpPr>
        <p:spPr/>
        <p:txBody>
          <a:bodyPr/>
          <a:lstStyle/>
          <a:p>
            <a:r>
              <a:rPr lang="en-US" smtClean="0"/>
              <a:t>Data Visualization - Project #1 - US unemployment rate</a:t>
            </a:r>
            <a:endParaRPr lang="en-US"/>
          </a:p>
        </p:txBody>
      </p:sp>
      <p:sp>
        <p:nvSpPr>
          <p:cNvPr id="7" name="Slide Number Placeholder 6"/>
          <p:cNvSpPr>
            <a:spLocks noGrp="1"/>
          </p:cNvSpPr>
          <p:nvPr>
            <p:ph type="sldNum" sz="quarter" idx="12"/>
          </p:nvPr>
        </p:nvSpPr>
        <p:spPr/>
        <p:txBody>
          <a:bodyPr/>
          <a:lstStyle/>
          <a:p>
            <a:fld id="{12BE0A0F-5881-944E-8F5B-D4AFE492998D}" type="slidenum">
              <a:rPr lang="en-US" smtClean="0"/>
              <a:t>2</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3551" y="2846735"/>
            <a:ext cx="4258693" cy="2661683"/>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37747"/>
          <a:stretch/>
        </p:blipFill>
        <p:spPr>
          <a:xfrm>
            <a:off x="3695130" y="3293736"/>
            <a:ext cx="4890068" cy="1902620"/>
          </a:xfrm>
          <a:prstGeom prst="rect">
            <a:avLst/>
          </a:prstGeom>
        </p:spPr>
      </p:pic>
    </p:spTree>
    <p:extLst>
      <p:ext uri="{BB962C8B-B14F-4D97-AF65-F5344CB8AC3E}">
        <p14:creationId xmlns:p14="http://schemas.microsoft.com/office/powerpoint/2010/main" val="19470574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Hypothesize</a:t>
            </a:r>
            <a:endParaRPr lang="en-US" dirty="0"/>
          </a:p>
        </p:txBody>
      </p:sp>
      <p:sp>
        <p:nvSpPr>
          <p:cNvPr id="3" name="Content Placeholder 2"/>
          <p:cNvSpPr>
            <a:spLocks noGrp="1"/>
          </p:cNvSpPr>
          <p:nvPr>
            <p:ph sz="quarter" idx="13"/>
          </p:nvPr>
        </p:nvSpPr>
        <p:spPr>
          <a:xfrm>
            <a:off x="913774" y="2367092"/>
            <a:ext cx="5325661" cy="3424107"/>
          </a:xfrm>
        </p:spPr>
        <p:txBody>
          <a:bodyPr>
            <a:normAutofit fontScale="85000" lnSpcReduction="10000"/>
          </a:bodyPr>
          <a:lstStyle/>
          <a:p>
            <a:r>
              <a:rPr lang="en-US" dirty="0" smtClean="0"/>
              <a:t>The relationship </a:t>
            </a:r>
            <a:r>
              <a:rPr lang="en-US" dirty="0"/>
              <a:t>between criminal activity and the unemployment rate. </a:t>
            </a:r>
            <a:endParaRPr lang="en-US" dirty="0" smtClean="0"/>
          </a:p>
          <a:p>
            <a:r>
              <a:rPr lang="en-US" dirty="0" smtClean="0"/>
              <a:t>We can hypothesize </a:t>
            </a:r>
            <a:r>
              <a:rPr lang="en-US" dirty="0"/>
              <a:t>that higher unemployment leads to higher crime rates</a:t>
            </a:r>
            <a:r>
              <a:rPr lang="en-US" dirty="0" smtClean="0"/>
              <a:t>.</a:t>
            </a:r>
          </a:p>
          <a:p>
            <a:pPr lvl="1"/>
            <a:r>
              <a:rPr lang="en-US" dirty="0" smtClean="0"/>
              <a:t>The judgement is supported </a:t>
            </a:r>
            <a:r>
              <a:rPr lang="en-US" dirty="0"/>
              <a:t>by the fact that the cities in the United States with the highest crime rates all have a population below poverty rate higher than the U.S. average of 15.1</a:t>
            </a:r>
            <a:r>
              <a:rPr lang="en-US" dirty="0" smtClean="0"/>
              <a:t>%. </a:t>
            </a:r>
            <a:r>
              <a:rPr lang="en-US" dirty="0"/>
              <a:t>Detroit has the highest reported violent crime rate of 2,072/100,000 people, with 38.1% of their population living below the poverty line. </a:t>
            </a:r>
            <a:endParaRPr lang="en-US" dirty="0" smtClean="0">
              <a:effectLst/>
            </a:endParaRP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2460" b="21854"/>
          <a:stretch/>
        </p:blipFill>
        <p:spPr>
          <a:xfrm>
            <a:off x="6239435" y="2214694"/>
            <a:ext cx="5579057" cy="3514165"/>
          </a:xfrm>
          <a:prstGeom prst="rect">
            <a:avLst/>
          </a:prstGeom>
        </p:spPr>
      </p:pic>
      <p:sp>
        <p:nvSpPr>
          <p:cNvPr id="5" name="Date Placeholder 4"/>
          <p:cNvSpPr>
            <a:spLocks noGrp="1"/>
          </p:cNvSpPr>
          <p:nvPr>
            <p:ph type="dt" sz="half" idx="10"/>
          </p:nvPr>
        </p:nvSpPr>
        <p:spPr/>
        <p:txBody>
          <a:bodyPr/>
          <a:lstStyle/>
          <a:p>
            <a:r>
              <a:rPr lang="en-US" smtClean="0"/>
              <a:t>10/7/16</a:t>
            </a:r>
            <a:endParaRPr lang="en-US"/>
          </a:p>
        </p:txBody>
      </p:sp>
      <p:sp>
        <p:nvSpPr>
          <p:cNvPr id="6" name="Footer Placeholder 5"/>
          <p:cNvSpPr>
            <a:spLocks noGrp="1"/>
          </p:cNvSpPr>
          <p:nvPr>
            <p:ph type="ftr" sz="quarter" idx="11"/>
          </p:nvPr>
        </p:nvSpPr>
        <p:spPr/>
        <p:txBody>
          <a:bodyPr/>
          <a:lstStyle/>
          <a:p>
            <a:r>
              <a:rPr lang="en-US" smtClean="0"/>
              <a:t>Data Visualization - Project #1 - US unemployment rate</a:t>
            </a:r>
            <a:endParaRPr lang="en-US"/>
          </a:p>
        </p:txBody>
      </p:sp>
      <p:sp>
        <p:nvSpPr>
          <p:cNvPr id="7" name="Slide Number Placeholder 6"/>
          <p:cNvSpPr>
            <a:spLocks noGrp="1"/>
          </p:cNvSpPr>
          <p:nvPr>
            <p:ph type="sldNum" sz="quarter" idx="12"/>
          </p:nvPr>
        </p:nvSpPr>
        <p:spPr/>
        <p:txBody>
          <a:bodyPr/>
          <a:lstStyle/>
          <a:p>
            <a:fld id="{12BE0A0F-5881-944E-8F5B-D4AFE492998D}" type="slidenum">
              <a:rPr lang="en-US" smtClean="0"/>
              <a:t>3</a:t>
            </a:fld>
            <a:endParaRPr lang="en-US"/>
          </a:p>
        </p:txBody>
      </p:sp>
    </p:spTree>
    <p:extLst>
      <p:ext uri="{BB962C8B-B14F-4D97-AF65-F5344CB8AC3E}">
        <p14:creationId xmlns:p14="http://schemas.microsoft.com/office/powerpoint/2010/main" val="15243715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Hypothesize</a:t>
            </a:r>
            <a:endParaRPr lang="en-US" dirty="0"/>
          </a:p>
        </p:txBody>
      </p:sp>
      <p:sp>
        <p:nvSpPr>
          <p:cNvPr id="3" name="Content Placeholder 2"/>
          <p:cNvSpPr>
            <a:spLocks noGrp="1"/>
          </p:cNvSpPr>
          <p:nvPr>
            <p:ph sz="quarter" idx="13"/>
          </p:nvPr>
        </p:nvSpPr>
        <p:spPr>
          <a:xfrm>
            <a:off x="913774" y="2367092"/>
            <a:ext cx="5002932" cy="3424107"/>
          </a:xfrm>
        </p:spPr>
        <p:txBody>
          <a:bodyPr>
            <a:normAutofit fontScale="62500" lnSpcReduction="20000"/>
          </a:bodyPr>
          <a:lstStyle/>
          <a:p>
            <a:r>
              <a:rPr lang="en-US" dirty="0" smtClean="0"/>
              <a:t>Louisiana sudden drop</a:t>
            </a:r>
          </a:p>
          <a:p>
            <a:pPr lvl="1"/>
            <a:r>
              <a:rPr lang="en-US" dirty="0" smtClean="0"/>
              <a:t>Because of oil </a:t>
            </a:r>
            <a:r>
              <a:rPr lang="en-US" dirty="0"/>
              <a:t>and gas </a:t>
            </a:r>
            <a:r>
              <a:rPr lang="en-US" dirty="0" smtClean="0"/>
              <a:t>industry</a:t>
            </a:r>
          </a:p>
          <a:p>
            <a:pPr lvl="1"/>
            <a:endParaRPr lang="en-US" dirty="0"/>
          </a:p>
          <a:p>
            <a:r>
              <a:rPr lang="en-US" dirty="0" smtClean="0"/>
              <a:t>Arizona sudden drop</a:t>
            </a:r>
          </a:p>
          <a:p>
            <a:pPr lvl="1"/>
            <a:r>
              <a:rPr lang="en-US" dirty="0"/>
              <a:t>was led by increased government hiring</a:t>
            </a:r>
            <a:r>
              <a:rPr lang="en-US" dirty="0" smtClean="0"/>
              <a:t>.</a:t>
            </a:r>
          </a:p>
          <a:p>
            <a:pPr lvl="2"/>
            <a:r>
              <a:rPr lang="en-US" dirty="0"/>
              <a:t>As the tourist season continues, leisure and hospitality employment climbed by 5,900 new employees. Other sectors gained modestly with professional and business services adding 2,000 positions. Construction, too, was up for the second month in a row, but just adding 100 jobs. Manufacturing added 1,300 jobs and financial activities each gained 1,600 jobs. Close to 200 of those were with the new Springleaf Financial offices opening in Tempe.</a:t>
            </a:r>
          </a:p>
          <a:p>
            <a:pPr lvl="2"/>
            <a:r>
              <a:rPr lang="en-US" dirty="0"/>
              <a:t>Job losses came in the natural resource and mining sector, and trade, transportation and utilities, which dropped 100 and 500 jobs, respectively</a:t>
            </a:r>
            <a:r>
              <a:rPr lang="en-US" dirty="0" smtClean="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743" t="7843" r="19608" b="20713"/>
          <a:stretch/>
        </p:blipFill>
        <p:spPr>
          <a:xfrm>
            <a:off x="6095687" y="2214694"/>
            <a:ext cx="5904579" cy="3439797"/>
          </a:xfrm>
          <a:prstGeom prst="rect">
            <a:avLst/>
          </a:prstGeom>
        </p:spPr>
      </p:pic>
      <p:sp>
        <p:nvSpPr>
          <p:cNvPr id="6" name="Date Placeholder 5"/>
          <p:cNvSpPr>
            <a:spLocks noGrp="1"/>
          </p:cNvSpPr>
          <p:nvPr>
            <p:ph type="dt" sz="half" idx="10"/>
          </p:nvPr>
        </p:nvSpPr>
        <p:spPr/>
        <p:txBody>
          <a:bodyPr/>
          <a:lstStyle/>
          <a:p>
            <a:r>
              <a:rPr lang="en-US" smtClean="0"/>
              <a:t>10/7/16</a:t>
            </a:r>
            <a:endParaRPr lang="en-US"/>
          </a:p>
        </p:txBody>
      </p:sp>
      <p:sp>
        <p:nvSpPr>
          <p:cNvPr id="7" name="Footer Placeholder 6"/>
          <p:cNvSpPr>
            <a:spLocks noGrp="1"/>
          </p:cNvSpPr>
          <p:nvPr>
            <p:ph type="ftr" sz="quarter" idx="11"/>
          </p:nvPr>
        </p:nvSpPr>
        <p:spPr/>
        <p:txBody>
          <a:bodyPr/>
          <a:lstStyle/>
          <a:p>
            <a:r>
              <a:rPr lang="en-US" smtClean="0"/>
              <a:t>Data Visualization - Project #1 - US unemployment rate</a:t>
            </a:r>
            <a:endParaRPr lang="en-US"/>
          </a:p>
        </p:txBody>
      </p:sp>
      <p:sp>
        <p:nvSpPr>
          <p:cNvPr id="8" name="Slide Number Placeholder 7"/>
          <p:cNvSpPr>
            <a:spLocks noGrp="1"/>
          </p:cNvSpPr>
          <p:nvPr>
            <p:ph type="sldNum" sz="quarter" idx="12"/>
          </p:nvPr>
        </p:nvSpPr>
        <p:spPr/>
        <p:txBody>
          <a:bodyPr/>
          <a:lstStyle/>
          <a:p>
            <a:fld id="{12BE0A0F-5881-944E-8F5B-D4AFE492998D}" type="slidenum">
              <a:rPr lang="en-US" smtClean="0"/>
              <a:t>4</a:t>
            </a:fld>
            <a:endParaRPr lang="en-US"/>
          </a:p>
        </p:txBody>
      </p:sp>
    </p:spTree>
    <p:extLst>
      <p:ext uri="{BB962C8B-B14F-4D97-AF65-F5344CB8AC3E}">
        <p14:creationId xmlns:p14="http://schemas.microsoft.com/office/powerpoint/2010/main" val="235611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Hypothesize</a:t>
            </a:r>
            <a:endParaRPr lang="en-US" dirty="0"/>
          </a:p>
        </p:txBody>
      </p:sp>
      <p:sp>
        <p:nvSpPr>
          <p:cNvPr id="3" name="Content Placeholder 2"/>
          <p:cNvSpPr>
            <a:spLocks noGrp="1"/>
          </p:cNvSpPr>
          <p:nvPr>
            <p:ph sz="quarter" idx="13"/>
          </p:nvPr>
        </p:nvSpPr>
        <p:spPr>
          <a:xfrm>
            <a:off x="716551" y="1964295"/>
            <a:ext cx="4348973" cy="3424107"/>
          </a:xfrm>
        </p:spPr>
        <p:txBody>
          <a:bodyPr>
            <a:normAutofit/>
          </a:bodyPr>
          <a:lstStyle/>
          <a:p>
            <a:r>
              <a:rPr lang="en-US" dirty="0" smtClean="0"/>
              <a:t>The reason that unemployment and inflation was falling together in the 1990s and later is because underemployment was rising.</a:t>
            </a:r>
          </a:p>
          <a:p>
            <a:pPr lvl="1"/>
            <a:r>
              <a:rPr lang="en-US" dirty="0" smtClean="0"/>
              <a:t>(of a person) not having enough paid work or not doing work that makes full use of their skills and abilities.</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4" t="8616" r="21353" b="21509"/>
          <a:stretch/>
        </p:blipFill>
        <p:spPr>
          <a:xfrm>
            <a:off x="5262747" y="1596127"/>
            <a:ext cx="6732030" cy="3908405"/>
          </a:xfrm>
          <a:prstGeom prst="rect">
            <a:avLst/>
          </a:prstGeom>
        </p:spPr>
      </p:pic>
      <p:sp>
        <p:nvSpPr>
          <p:cNvPr id="5" name="Date Placeholder 4"/>
          <p:cNvSpPr>
            <a:spLocks noGrp="1"/>
          </p:cNvSpPr>
          <p:nvPr>
            <p:ph type="dt" sz="half" idx="10"/>
          </p:nvPr>
        </p:nvSpPr>
        <p:spPr/>
        <p:txBody>
          <a:bodyPr/>
          <a:lstStyle/>
          <a:p>
            <a:r>
              <a:rPr lang="en-US" smtClean="0"/>
              <a:t>10/7/16</a:t>
            </a:r>
            <a:endParaRPr lang="en-US"/>
          </a:p>
        </p:txBody>
      </p:sp>
      <p:sp>
        <p:nvSpPr>
          <p:cNvPr id="6" name="Footer Placeholder 5"/>
          <p:cNvSpPr>
            <a:spLocks noGrp="1"/>
          </p:cNvSpPr>
          <p:nvPr>
            <p:ph type="ftr" sz="quarter" idx="11"/>
          </p:nvPr>
        </p:nvSpPr>
        <p:spPr/>
        <p:txBody>
          <a:bodyPr/>
          <a:lstStyle/>
          <a:p>
            <a:r>
              <a:rPr lang="en-US" smtClean="0"/>
              <a:t>Data Visualization - Project #1 - US unemployment rate</a:t>
            </a:r>
            <a:endParaRPr lang="en-US"/>
          </a:p>
        </p:txBody>
      </p:sp>
      <p:sp>
        <p:nvSpPr>
          <p:cNvPr id="7" name="Slide Number Placeholder 6"/>
          <p:cNvSpPr>
            <a:spLocks noGrp="1"/>
          </p:cNvSpPr>
          <p:nvPr>
            <p:ph type="sldNum" sz="quarter" idx="12"/>
          </p:nvPr>
        </p:nvSpPr>
        <p:spPr/>
        <p:txBody>
          <a:bodyPr/>
          <a:lstStyle/>
          <a:p>
            <a:fld id="{12BE0A0F-5881-944E-8F5B-D4AFE492998D}" type="slidenum">
              <a:rPr lang="en-US" smtClean="0"/>
              <a:t>5</a:t>
            </a:fld>
            <a:endParaRPr lang="en-US"/>
          </a:p>
        </p:txBody>
      </p:sp>
    </p:spTree>
    <p:extLst>
      <p:ext uri="{BB962C8B-B14F-4D97-AF65-F5344CB8AC3E}">
        <p14:creationId xmlns:p14="http://schemas.microsoft.com/office/powerpoint/2010/main" val="1243860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Hypothesize</a:t>
            </a:r>
            <a:endParaRPr lang="en-US" dirty="0"/>
          </a:p>
        </p:txBody>
      </p:sp>
      <p:sp>
        <p:nvSpPr>
          <p:cNvPr id="3" name="Content Placeholder 2"/>
          <p:cNvSpPr>
            <a:spLocks noGrp="1"/>
          </p:cNvSpPr>
          <p:nvPr>
            <p:ph sz="quarter" idx="13"/>
          </p:nvPr>
        </p:nvSpPr>
        <p:spPr>
          <a:xfrm>
            <a:off x="716551" y="1964295"/>
            <a:ext cx="4348973" cy="3424107"/>
          </a:xfrm>
        </p:spPr>
        <p:txBody>
          <a:bodyPr>
            <a:normAutofit/>
          </a:bodyPr>
          <a:lstStyle/>
          <a:p>
            <a:r>
              <a:rPr lang="en-US" dirty="0" smtClean="0"/>
              <a:t>Texas</a:t>
            </a:r>
          </a:p>
          <a:p>
            <a:pPr lvl="1"/>
            <a:r>
              <a:rPr lang="en-US" dirty="0" smtClean="0"/>
              <a:t>Highest rate </a:t>
            </a:r>
            <a:r>
              <a:rPr lang="en-US" dirty="0" smtClean="0">
                <a:sym typeface="Wingdings"/>
              </a:rPr>
              <a:t> lowest oil price</a:t>
            </a:r>
          </a:p>
          <a:p>
            <a:pPr lvl="1"/>
            <a:r>
              <a:rPr lang="en-US" dirty="0" smtClean="0">
                <a:sym typeface="Wingdings"/>
              </a:rPr>
              <a:t>2009 the lower oil price</a:t>
            </a:r>
            <a:endParaRPr lang="en-US" dirty="0" smtClean="0"/>
          </a:p>
          <a:p>
            <a:endParaRPr lang="en-US" dirty="0"/>
          </a:p>
        </p:txBody>
      </p:sp>
      <p:sp>
        <p:nvSpPr>
          <p:cNvPr id="7" name="Date Placeholder 6"/>
          <p:cNvSpPr>
            <a:spLocks noGrp="1"/>
          </p:cNvSpPr>
          <p:nvPr>
            <p:ph type="dt" sz="half" idx="10"/>
          </p:nvPr>
        </p:nvSpPr>
        <p:spPr/>
        <p:txBody>
          <a:bodyPr/>
          <a:lstStyle/>
          <a:p>
            <a:r>
              <a:rPr lang="en-US" smtClean="0"/>
              <a:t>10/7/16</a:t>
            </a:r>
            <a:endParaRPr lang="en-US"/>
          </a:p>
        </p:txBody>
      </p:sp>
      <p:sp>
        <p:nvSpPr>
          <p:cNvPr id="8" name="Footer Placeholder 7"/>
          <p:cNvSpPr>
            <a:spLocks noGrp="1"/>
          </p:cNvSpPr>
          <p:nvPr>
            <p:ph type="ftr" sz="quarter" idx="11"/>
          </p:nvPr>
        </p:nvSpPr>
        <p:spPr/>
        <p:txBody>
          <a:bodyPr/>
          <a:lstStyle/>
          <a:p>
            <a:r>
              <a:rPr lang="en-US" smtClean="0"/>
              <a:t>Data Visualization - Project #1 - US unemployment rate</a:t>
            </a:r>
            <a:endParaRPr lang="en-US"/>
          </a:p>
        </p:txBody>
      </p:sp>
      <p:sp>
        <p:nvSpPr>
          <p:cNvPr id="9" name="Slide Number Placeholder 8"/>
          <p:cNvSpPr>
            <a:spLocks noGrp="1"/>
          </p:cNvSpPr>
          <p:nvPr>
            <p:ph type="sldNum" sz="quarter" idx="12"/>
          </p:nvPr>
        </p:nvSpPr>
        <p:spPr/>
        <p:txBody>
          <a:bodyPr/>
          <a:lstStyle/>
          <a:p>
            <a:fld id="{12BE0A0F-5881-944E-8F5B-D4AFE492998D}" type="slidenum">
              <a:rPr lang="en-US" smtClean="0"/>
              <a:t>6</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024" t="7700" r="21828" b="22273"/>
          <a:stretch/>
        </p:blipFill>
        <p:spPr>
          <a:xfrm>
            <a:off x="5262748" y="1866507"/>
            <a:ext cx="6215063" cy="3619682"/>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024" t="19393" r="26203" b="6414"/>
          <a:stretch/>
        </p:blipFill>
        <p:spPr>
          <a:xfrm>
            <a:off x="1118433" y="3560472"/>
            <a:ext cx="3545207" cy="2322803"/>
          </a:xfrm>
          <a:prstGeom prst="rect">
            <a:avLst/>
          </a:prstGeom>
        </p:spPr>
      </p:pic>
    </p:spTree>
    <p:extLst>
      <p:ext uri="{BB962C8B-B14F-4D97-AF65-F5344CB8AC3E}">
        <p14:creationId xmlns:p14="http://schemas.microsoft.com/office/powerpoint/2010/main" val="90224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BLS report</a:t>
            </a:r>
            <a:endParaRPr lang="en-US" dirty="0"/>
          </a:p>
        </p:txBody>
      </p:sp>
      <p:sp>
        <p:nvSpPr>
          <p:cNvPr id="3" name="Content Placeholder 2"/>
          <p:cNvSpPr>
            <a:spLocks noGrp="1"/>
          </p:cNvSpPr>
          <p:nvPr>
            <p:ph sz="quarter" idx="13"/>
          </p:nvPr>
        </p:nvSpPr>
        <p:spPr/>
        <p:txBody>
          <a:bodyPr/>
          <a:lstStyle/>
          <a:p>
            <a:r>
              <a:rPr lang="en-US" dirty="0" smtClean="0"/>
              <a:t>What should the public pay attention to in the BLS report? </a:t>
            </a:r>
            <a:r>
              <a:rPr lang="en-US" dirty="0" err="1" smtClean="0"/>
              <a:t>Furchtgott</a:t>
            </a:r>
            <a:r>
              <a:rPr lang="en-US" dirty="0" smtClean="0"/>
              <a:t>-Roth points to seven different measures, including:</a:t>
            </a:r>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7</a:t>
            </a:fld>
            <a:endParaRPr lang="en-US"/>
          </a:p>
        </p:txBody>
      </p:sp>
    </p:spTree>
    <p:extLst>
      <p:ext uri="{BB962C8B-B14F-4D97-AF65-F5344CB8AC3E}">
        <p14:creationId xmlns:p14="http://schemas.microsoft.com/office/powerpoint/2010/main" val="17736329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BLS report</a:t>
            </a:r>
            <a:endParaRPr lang="en-US" dirty="0"/>
          </a:p>
        </p:txBody>
      </p:sp>
      <p:sp>
        <p:nvSpPr>
          <p:cNvPr id="3" name="Content Placeholder 2"/>
          <p:cNvSpPr>
            <a:spLocks noGrp="1"/>
          </p:cNvSpPr>
          <p:nvPr>
            <p:ph sz="quarter" idx="13"/>
          </p:nvPr>
        </p:nvSpPr>
        <p:spPr/>
        <p:txBody>
          <a:bodyPr>
            <a:normAutofit/>
          </a:bodyPr>
          <a:lstStyle/>
          <a:p>
            <a:r>
              <a:rPr lang="en-US" dirty="0" smtClean="0"/>
              <a:t>What should the public pay attention to in the BLS report? </a:t>
            </a:r>
            <a:r>
              <a:rPr lang="en-US" dirty="0" err="1" smtClean="0"/>
              <a:t>Furchtgott</a:t>
            </a:r>
            <a:r>
              <a:rPr lang="en-US" dirty="0" smtClean="0"/>
              <a:t>-Roth points to seven different measures, including:</a:t>
            </a:r>
          </a:p>
          <a:p>
            <a:pPr lvl="1"/>
            <a:r>
              <a:rPr lang="en-US" dirty="0" smtClean="0"/>
              <a:t>The labor force participation rate: A decline in the unemployment rate can take place when Americans leave the labor force, as those who have given up on work are not included in unemployment numbers. Similarly, the unemployment rate can rise if more Americans resume their job searches. One must look at the participation rate in order to understand what a drop in the unemployment rate really indicates.</a:t>
            </a:r>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8</a:t>
            </a:fld>
            <a:endParaRPr lang="en-US"/>
          </a:p>
        </p:txBody>
      </p:sp>
    </p:spTree>
    <p:extLst>
      <p:ext uri="{BB962C8B-B14F-4D97-AF65-F5344CB8AC3E}">
        <p14:creationId xmlns:p14="http://schemas.microsoft.com/office/powerpoint/2010/main" val="2014357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BLS report</a:t>
            </a:r>
            <a:endParaRPr lang="en-US" dirty="0"/>
          </a:p>
        </p:txBody>
      </p:sp>
      <p:sp>
        <p:nvSpPr>
          <p:cNvPr id="3" name="Content Placeholder 2"/>
          <p:cNvSpPr>
            <a:spLocks noGrp="1"/>
          </p:cNvSpPr>
          <p:nvPr>
            <p:ph sz="quarter" idx="13"/>
          </p:nvPr>
        </p:nvSpPr>
        <p:spPr/>
        <p:txBody>
          <a:bodyPr>
            <a:normAutofit fontScale="92500" lnSpcReduction="10000"/>
          </a:bodyPr>
          <a:lstStyle/>
          <a:p>
            <a:r>
              <a:rPr lang="en-US" dirty="0" smtClean="0"/>
              <a:t>What should the public pay attention to in the BLS report? </a:t>
            </a:r>
            <a:r>
              <a:rPr lang="en-US" dirty="0" err="1" smtClean="0"/>
              <a:t>Furchtgott</a:t>
            </a:r>
            <a:r>
              <a:rPr lang="en-US" dirty="0" smtClean="0"/>
              <a:t>-Roth points to seven different measures, including:</a:t>
            </a:r>
          </a:p>
          <a:p>
            <a:pPr lvl="1"/>
            <a:r>
              <a:rPr lang="en-US" dirty="0" smtClean="0">
                <a:solidFill>
                  <a:schemeClr val="bg1">
                    <a:lumMod val="85000"/>
                  </a:schemeClr>
                </a:solidFill>
              </a:rPr>
              <a:t>The labor force participation rate: A decline in the unemployment rate can take place when Americans leave the labor force, as those who have given up on work are not included in unemployment numbers. Similarly, the unemployment rate can rise if more Americans resume their job searches. One must look at the participation rate in order to understand what a drop in the unemployment rate really indicates.</a:t>
            </a:r>
          </a:p>
          <a:p>
            <a:pPr lvl="1"/>
            <a:r>
              <a:rPr lang="en-US" dirty="0" smtClean="0"/>
              <a:t>The U-6 unemployment rate: There are six different measures of unemployment, the most common being the U-3 rate. The U-3 rate does not count discouraged workers or part-timers who wish to be full-time as unemployed, but the U-6 rate does. In July, the U-6 rate was 12.2 percent, far above the official unemployment rate of 6.2 percent.</a:t>
            </a:r>
          </a:p>
        </p:txBody>
      </p:sp>
      <p:sp>
        <p:nvSpPr>
          <p:cNvPr id="4" name="Date Placeholder 3"/>
          <p:cNvSpPr>
            <a:spLocks noGrp="1"/>
          </p:cNvSpPr>
          <p:nvPr>
            <p:ph type="dt" sz="half" idx="10"/>
          </p:nvPr>
        </p:nvSpPr>
        <p:spPr/>
        <p:txBody>
          <a:bodyPr/>
          <a:lstStyle/>
          <a:p>
            <a:r>
              <a:rPr lang="en-US" smtClean="0"/>
              <a:t>10/7/16</a:t>
            </a:r>
            <a:endParaRPr lang="en-US"/>
          </a:p>
        </p:txBody>
      </p:sp>
      <p:sp>
        <p:nvSpPr>
          <p:cNvPr id="5" name="Footer Placeholder 4"/>
          <p:cNvSpPr>
            <a:spLocks noGrp="1"/>
          </p:cNvSpPr>
          <p:nvPr>
            <p:ph type="ftr" sz="quarter" idx="11"/>
          </p:nvPr>
        </p:nvSpPr>
        <p:spPr/>
        <p:txBody>
          <a:bodyPr/>
          <a:lstStyle/>
          <a:p>
            <a:r>
              <a:rPr lang="en-US" smtClean="0"/>
              <a:t>Data Visualization - Project #1 - US unemployment rate</a:t>
            </a:r>
            <a:endParaRPr lang="en-US"/>
          </a:p>
        </p:txBody>
      </p:sp>
      <p:sp>
        <p:nvSpPr>
          <p:cNvPr id="6" name="Slide Number Placeholder 5"/>
          <p:cNvSpPr>
            <a:spLocks noGrp="1"/>
          </p:cNvSpPr>
          <p:nvPr>
            <p:ph type="sldNum" sz="quarter" idx="12"/>
          </p:nvPr>
        </p:nvSpPr>
        <p:spPr/>
        <p:txBody>
          <a:bodyPr/>
          <a:lstStyle/>
          <a:p>
            <a:fld id="{12BE0A0F-5881-944E-8F5B-D4AFE492998D}" type="slidenum">
              <a:rPr lang="en-US" smtClean="0"/>
              <a:t>9</a:t>
            </a:fld>
            <a:endParaRPr lang="en-US"/>
          </a:p>
        </p:txBody>
      </p:sp>
    </p:spTree>
    <p:extLst>
      <p:ext uri="{BB962C8B-B14F-4D97-AF65-F5344CB8AC3E}">
        <p14:creationId xmlns:p14="http://schemas.microsoft.com/office/powerpoint/2010/main" val="2011626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297</TotalTime>
  <Words>1817</Words>
  <Application>Microsoft Macintosh PowerPoint</Application>
  <PresentationFormat>Widescreen</PresentationFormat>
  <Paragraphs>104</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Tw Cen MT</vt:lpstr>
      <vt:lpstr>Wingdings</vt:lpstr>
      <vt:lpstr>Arial</vt:lpstr>
      <vt:lpstr>Droplet</vt:lpstr>
      <vt:lpstr>Data Visualization Project -1 US unemployment rate</vt:lpstr>
      <vt:lpstr>My application</vt:lpstr>
      <vt:lpstr>Hypothesize</vt:lpstr>
      <vt:lpstr>Hypothesize</vt:lpstr>
      <vt:lpstr>Hypothesize</vt:lpstr>
      <vt:lpstr>Hypothesize</vt:lpstr>
      <vt:lpstr>BLS report</vt:lpstr>
      <vt:lpstr>BLS report</vt:lpstr>
      <vt:lpstr>BLS report</vt:lpstr>
      <vt:lpstr>BLS report</vt:lpstr>
      <vt:lpstr>BLS report</vt:lpstr>
      <vt:lpstr>BLS report</vt:lpstr>
      <vt:lpstr>BLS report</vt:lpstr>
      <vt:lpstr>References </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cp:revision>
  <dcterms:created xsi:type="dcterms:W3CDTF">2016-10-07T16:17:36Z</dcterms:created>
  <dcterms:modified xsi:type="dcterms:W3CDTF">2016-10-19T15:21:22Z</dcterms:modified>
</cp:coreProperties>
</file>